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4" r:id="rId1"/>
  </p:sldMasterIdLst>
  <p:notesMasterIdLst>
    <p:notesMasterId r:id="rId15"/>
  </p:notesMasterIdLst>
  <p:sldIdLst>
    <p:sldId id="256" r:id="rId2"/>
    <p:sldId id="279" r:id="rId3"/>
    <p:sldId id="281" r:id="rId4"/>
    <p:sldId id="257" r:id="rId5"/>
    <p:sldId id="258" r:id="rId6"/>
    <p:sldId id="276" r:id="rId7"/>
    <p:sldId id="267" r:id="rId8"/>
    <p:sldId id="268" r:id="rId9"/>
    <p:sldId id="269" r:id="rId10"/>
    <p:sldId id="278" r:id="rId11"/>
    <p:sldId id="261" r:id="rId12"/>
    <p:sldId id="262" r:id="rId13"/>
    <p:sldId id="263" r:id="rId14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967" autoAdjust="0"/>
  </p:normalViewPr>
  <p:slideViewPr>
    <p:cSldViewPr snapToGrid="0">
      <p:cViewPr varScale="1">
        <p:scale>
          <a:sx n="105" d="100"/>
          <a:sy n="105" d="100"/>
        </p:scale>
        <p:origin x="962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0015218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95439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41212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dirty="0" smtClean="0"/>
              <a:t>Notes:</a:t>
            </a:r>
          </a:p>
          <a:p>
            <a:pPr marL="228600" indent="-228600">
              <a:spcBef>
                <a:spcPts val="0"/>
              </a:spcBef>
              <a:buAutoNum type="arabicParenBoth"/>
            </a:pPr>
            <a:r>
              <a:rPr lang="en-US" dirty="0" smtClean="0"/>
              <a:t>Added ATV (Launched on 4/30) to the</a:t>
            </a:r>
            <a:r>
              <a:rPr lang="en-US" baseline="0" dirty="0" smtClean="0"/>
              <a:t> Weekly Data Review.</a:t>
            </a:r>
          </a:p>
          <a:p>
            <a:pPr marL="228600" indent="-228600">
              <a:spcBef>
                <a:spcPts val="0"/>
              </a:spcBef>
              <a:buAutoNum type="arabicParenBoth"/>
            </a:pPr>
            <a:endParaRPr lang="en-US" baseline="0" dirty="0" smtClean="0"/>
          </a:p>
        </p:txBody>
      </p:sp>
    </p:spTree>
    <p:extLst>
      <p:ext uri="{BB962C8B-B14F-4D97-AF65-F5344CB8AC3E}">
        <p14:creationId xmlns:p14="http://schemas.microsoft.com/office/powerpoint/2010/main" val="10127446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indent="-1714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 smtClean="0"/>
              <a:t>RH</a:t>
            </a:r>
            <a:r>
              <a:rPr lang="en" baseline="0" dirty="0" smtClean="0"/>
              <a:t> had a promo over the weekend leading to more Installs, DAU, Engagements/DAU</a:t>
            </a:r>
            <a:endParaRPr lang="en" dirty="0" smtClean="0"/>
          </a:p>
          <a:p>
            <a:pPr marL="171450" indent="-1714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 smtClean="0"/>
              <a:t>NC</a:t>
            </a:r>
            <a:r>
              <a:rPr lang="en" baseline="0" dirty="0" smtClean="0"/>
              <a:t> showing higher retention (low volume) than others.</a:t>
            </a:r>
          </a:p>
          <a:p>
            <a:pPr marL="171450" indent="-1714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baseline="0" dirty="0" smtClean="0"/>
              <a:t>RH has higher Engagers/DAU than other recent apps. EYK has highest median Engagers/DAU followed by GLG.</a:t>
            </a:r>
          </a:p>
          <a:p>
            <a:pPr marL="171450" indent="-1714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baseline="0" dirty="0" smtClean="0"/>
              <a:t>RH reg. rate hovering around 60%.</a:t>
            </a:r>
          </a:p>
          <a:p>
            <a:pPr marL="171450" indent="-1714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baseline="0" dirty="0" smtClean="0"/>
              <a:t>Spike in Reg. Rate and Engagements/DAU for EYK around 4/21??</a:t>
            </a:r>
          </a:p>
        </p:txBody>
      </p:sp>
    </p:spTree>
    <p:extLst>
      <p:ext uri="{BB962C8B-B14F-4D97-AF65-F5344CB8AC3E}">
        <p14:creationId xmlns:p14="http://schemas.microsoft.com/office/powerpoint/2010/main" val="3771418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dirty="0" smtClean="0"/>
              <a:t>Commentary</a:t>
            </a:r>
          </a:p>
          <a:p>
            <a:pPr marL="628650" lvl="1" indent="-1714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dirty="0" smtClean="0"/>
              <a:t>Roughly</a:t>
            </a:r>
            <a:r>
              <a:rPr lang="en" baseline="0" dirty="0" smtClean="0"/>
              <a:t> 50-50 iOS and Android</a:t>
            </a:r>
          </a:p>
          <a:p>
            <a:pPr marL="628650" lvl="1" indent="-1714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baseline="0" dirty="0" smtClean="0"/>
              <a:t>D1 Retention for both iOS and Android in the high 30%</a:t>
            </a: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74026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848501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7119754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829261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297274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92876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algn="ctr">
              <a:spcBef>
                <a:spcPts val="0"/>
              </a:spcBef>
              <a:buSzPct val="100000"/>
              <a:defRPr sz="4800"/>
            </a:lvl1pPr>
            <a:lvl2pPr algn="ctr">
              <a:spcBef>
                <a:spcPts val="0"/>
              </a:spcBef>
              <a:buSzPct val="100000"/>
              <a:defRPr sz="4800"/>
            </a:lvl2pPr>
            <a:lvl3pPr algn="ctr">
              <a:spcBef>
                <a:spcPts val="0"/>
              </a:spcBef>
              <a:buSzPct val="100000"/>
              <a:defRPr sz="4800"/>
            </a:lvl3pPr>
            <a:lvl4pPr algn="ctr">
              <a:spcBef>
                <a:spcPts val="0"/>
              </a:spcBef>
              <a:buSzPct val="100000"/>
              <a:defRPr sz="4800"/>
            </a:lvl4pPr>
            <a:lvl5pPr algn="ctr">
              <a:spcBef>
                <a:spcPts val="0"/>
              </a:spcBef>
              <a:buSzPct val="100000"/>
              <a:defRPr sz="4800"/>
            </a:lvl5pPr>
            <a:lvl6pPr algn="ctr">
              <a:spcBef>
                <a:spcPts val="0"/>
              </a:spcBef>
              <a:buSzPct val="100000"/>
              <a:defRPr sz="4800"/>
            </a:lvl6pPr>
            <a:lvl7pPr algn="ctr">
              <a:spcBef>
                <a:spcPts val="0"/>
              </a:spcBef>
              <a:buSzPct val="100000"/>
              <a:defRPr sz="4800"/>
            </a:lvl7pPr>
            <a:lvl8pPr algn="ctr">
              <a:spcBef>
                <a:spcPts val="0"/>
              </a:spcBef>
              <a:buSzPct val="100000"/>
              <a:defRPr sz="4800"/>
            </a:lvl8pPr>
            <a:lvl9pPr algn="ctr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dk2"/>
              </a:buClr>
              <a:buNone/>
              <a:defRPr>
                <a:solidFill>
                  <a:schemeClr val="dk2"/>
                </a:solidFill>
              </a:defRPr>
            </a:lvl1pPr>
            <a:lvl2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algn="ctr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defRPr sz="3000">
                <a:solidFill>
                  <a:schemeClr val="dk1"/>
                </a:solidFill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defRPr sz="2400">
                <a:solidFill>
                  <a:schemeClr val="dk1"/>
                </a:solidFill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8.emf"/><Relationship Id="rId4" Type="http://schemas.openxmlformats.org/officeDocument/2006/relationships/oleObject" Target="file:///\\psf\Home\Documents\Victorious%20Docs\Weekly%20Data%20Review\Daily%20Report%20v2.0%20Detail%20-%202015.05.17.xlsx!ATV!R1C1:R31C25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9.emf"/><Relationship Id="rId4" Type="http://schemas.openxmlformats.org/officeDocument/2006/relationships/oleObject" Target="file:///\\psf\Home\Documents\Victorious%20Docs\Weekly%20Data%20Review\Daily%20Report%20v2.0%20Detail%20-%202015.05.17.xlsx!EYK!R1C1:R31C25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0.emf"/><Relationship Id="rId4" Type="http://schemas.openxmlformats.org/officeDocument/2006/relationships/oleObject" Target="file:///\\psf\Home\Documents\Victorious%20Docs\Weekly%20Data%20Review\Daily%20Report%20v2.0%20Detail%20-%202015.05.17.xlsx!GLG!R1C1:R31C25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1.emf"/><Relationship Id="rId4" Type="http://schemas.openxmlformats.org/officeDocument/2006/relationships/oleObject" Target="file:///\\psf\Home\Documents\Victorious%20Docs\Weekly%20Data%20Review\Daily%20Report%20v2.0%20Detail%20-%202015.05.17.xlsx!FB!R1C1:R31C25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.emf"/><Relationship Id="rId4" Type="http://schemas.openxmlformats.org/officeDocument/2006/relationships/oleObject" Target="file:///\\psf\Home\Documents\Victorious%20Docs\Weekly%20Data%20Review\Daily%20Report%20v2.0%20Detail%20-%202015.05.17.xlsx!Summary!R2C2:R32C1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.emf"/><Relationship Id="rId4" Type="http://schemas.openxmlformats.org/officeDocument/2006/relationships/oleObject" Target="file:///\\psf\Home\Documents\Victorious%20Docs\Weekly%20Data%20Review\Daily%20Report%20v2.0%20Detail%20-%202015.05.17.xlsx!V!R1C1:R31C25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5.emf"/><Relationship Id="rId4" Type="http://schemas.openxmlformats.org/officeDocument/2006/relationships/oleObject" Target="file:///\\psf\Home\Documents\Victorious%20Docs\Weekly%20Data%20Review\Daily%20Report%20v2.0%20Detail%20-%202015.05.17.xlsx!RH!R1C1:R31C25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6.emf"/><Relationship Id="rId4" Type="http://schemas.openxmlformats.org/officeDocument/2006/relationships/oleObject" Target="file:///\\psf\Home\Documents\Victorious%20Docs\Weekly%20Data%20Review\Daily%20Report%20v2.0%20Detail%20-%202015.05.17.xlsx!TYT!R1C1:R31C25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7.emf"/><Relationship Id="rId4" Type="http://schemas.openxmlformats.org/officeDocument/2006/relationships/oleObject" Target="file:///\\psf\Home\Documents\Victorious%20Docs\Weekly%20Data%20Review\Daily%20Report%20v2.0%20Detail%20-%202015.05.17.xlsx!NC!R1C1:R31C25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ctrTitle"/>
          </p:nvPr>
        </p:nvSpPr>
        <p:spPr>
          <a:xfrm>
            <a:off x="685800" y="1583342"/>
            <a:ext cx="7772400" cy="1159856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Victorious Weekly Data Review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subTitle" idx="1"/>
          </p:nvPr>
        </p:nvSpPr>
        <p:spPr>
          <a:xfrm>
            <a:off x="685800" y="2840053"/>
            <a:ext cx="7772400" cy="78473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05/20/2015</a:t>
            </a:r>
            <a:endParaRPr lang="en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204107" y="0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Awesomeness TV</a:t>
            </a:r>
            <a:endParaRPr lang="en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0559177"/>
              </p:ext>
            </p:extLst>
          </p:nvPr>
        </p:nvGraphicFramePr>
        <p:xfrm>
          <a:off x="-190500" y="741806"/>
          <a:ext cx="9371076" cy="43559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7" name="Worksheet" r:id="rId4" imgW="16282070" imgH="5644453" progId="Excel.Sheet.12">
                  <p:link updateAutomatic="1"/>
                </p:oleObj>
              </mc:Choice>
              <mc:Fallback>
                <p:oleObj name="Worksheet" r:id="rId4" imgW="16282070" imgH="564445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90500" y="741806"/>
                        <a:ext cx="9371076" cy="43559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7546464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67362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Eat Your Kimchi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8471200"/>
              </p:ext>
            </p:extLst>
          </p:nvPr>
        </p:nvGraphicFramePr>
        <p:xfrm>
          <a:off x="-205740" y="764666"/>
          <a:ext cx="9418320" cy="43788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88" name="Worksheet" r:id="rId4" imgW="16282070" imgH="5644453" progId="Excel.Sheet.12">
                  <p:link updateAutomatic="1"/>
                </p:oleObj>
              </mc:Choice>
              <mc:Fallback>
                <p:oleObj name="Worksheet" r:id="rId4" imgW="16282070" imgH="564445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05740" y="764666"/>
                        <a:ext cx="9418320" cy="43788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title"/>
          </p:nvPr>
        </p:nvSpPr>
        <p:spPr>
          <a:xfrm>
            <a:off x="313691" y="165063"/>
            <a:ext cx="8229600" cy="553393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Glam Life Guru</a:t>
            </a:r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0006677"/>
              </p:ext>
            </p:extLst>
          </p:nvPr>
        </p:nvGraphicFramePr>
        <p:xfrm>
          <a:off x="-163068" y="636650"/>
          <a:ext cx="9334500" cy="45068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0" name="Worksheet" r:id="rId4" imgW="16282070" imgH="5644453" progId="Excel.Sheet.12">
                  <p:link updateAutomatic="1"/>
                </p:oleObj>
              </mc:Choice>
              <mc:Fallback>
                <p:oleObj name="Worksheet" r:id="rId4" imgW="16282070" imgH="564445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63068" y="636650"/>
                        <a:ext cx="9334500" cy="45068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204107" y="0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Fitness Blender</a:t>
            </a:r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0521078"/>
              </p:ext>
            </p:extLst>
          </p:nvPr>
        </p:nvGraphicFramePr>
        <p:xfrm>
          <a:off x="51815" y="758952"/>
          <a:ext cx="8916203" cy="43205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31" name="Worksheet" r:id="rId4" imgW="16282070" imgH="5644453" progId="Excel.Sheet.12">
                  <p:link updateAutomatic="1"/>
                </p:oleObj>
              </mc:Choice>
              <mc:Fallback>
                <p:oleObj name="Worksheet" r:id="rId4" imgW="16282070" imgH="564445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815" y="758952"/>
                        <a:ext cx="8916203" cy="43205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" y="1200150"/>
            <a:ext cx="8599932" cy="372568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Victorious KPIs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UCI</a:t>
            </a:r>
            <a:r>
              <a:rPr lang="en-US" dirty="0" smtClean="0"/>
              <a:t> </a:t>
            </a:r>
            <a:r>
              <a:rPr lang="en-US" dirty="0" smtClean="0"/>
              <a:t>Launch </a:t>
            </a:r>
            <a:r>
              <a:rPr lang="en-US" dirty="0" smtClean="0"/>
              <a:t>Metrics</a:t>
            </a:r>
            <a:endParaRPr lang="en-US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Recently Launched Apps – RH, TYT, </a:t>
            </a:r>
            <a:r>
              <a:rPr lang="en-US" dirty="0" smtClean="0"/>
              <a:t>NC, ATV</a:t>
            </a:r>
            <a:endParaRPr lang="en-US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smtClean="0"/>
              <a:t>Other Apps – EYK, GLG, FB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8062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Victorious Network Lifetime KPIs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4453128" cy="3725680"/>
          </a:xfrm>
        </p:spPr>
        <p:txBody>
          <a:bodyPr/>
          <a:lstStyle/>
          <a:p>
            <a:endParaRPr lang="en-US" sz="2000" b="1" dirty="0"/>
          </a:p>
          <a:p>
            <a:r>
              <a:rPr lang="en-US" sz="2000" b="1" dirty="0" smtClean="0"/>
              <a:t>As </a:t>
            </a:r>
            <a:r>
              <a:rPr lang="en-US" sz="2000" b="1" dirty="0"/>
              <a:t>of 5/17</a:t>
            </a:r>
            <a:r>
              <a:rPr lang="en-US" sz="2000" b="1" dirty="0" smtClean="0"/>
              <a:t>:</a:t>
            </a:r>
          </a:p>
          <a:p>
            <a:r>
              <a:rPr lang="en-US" sz="2000" dirty="0" smtClean="0"/>
              <a:t>Lifetime Installs: 507,866</a:t>
            </a:r>
          </a:p>
          <a:p>
            <a:r>
              <a:rPr lang="en-US" sz="2000" dirty="0" smtClean="0"/>
              <a:t>Lifetime </a:t>
            </a:r>
            <a:r>
              <a:rPr lang="en-US" sz="2000" dirty="0"/>
              <a:t>Registrations: </a:t>
            </a:r>
            <a:r>
              <a:rPr lang="en-US" sz="2000" dirty="0" smtClean="0"/>
              <a:t>233,934</a:t>
            </a:r>
          </a:p>
          <a:p>
            <a:r>
              <a:rPr lang="en-US" sz="2000" dirty="0" smtClean="0"/>
              <a:t>Reg</a:t>
            </a:r>
            <a:r>
              <a:rPr lang="en-US" sz="2000" dirty="0"/>
              <a:t>. Rate: 46</a:t>
            </a:r>
            <a:r>
              <a:rPr lang="en-US" sz="2000" dirty="0" smtClean="0"/>
              <a:t>%</a:t>
            </a:r>
          </a:p>
          <a:p>
            <a:r>
              <a:rPr lang="en-US" sz="2000" dirty="0" smtClean="0"/>
              <a:t>Total </a:t>
            </a:r>
            <a:r>
              <a:rPr lang="en-US" sz="2000" dirty="0"/>
              <a:t>DAU </a:t>
            </a:r>
            <a:r>
              <a:rPr lang="en-US" sz="2000" dirty="0" smtClean="0"/>
              <a:t>(on 5/17): 40,133</a:t>
            </a:r>
          </a:p>
          <a:p>
            <a:r>
              <a:rPr lang="en-US" sz="2000" dirty="0" smtClean="0"/>
              <a:t>DAU </a:t>
            </a:r>
            <a:r>
              <a:rPr lang="en-US" sz="2000" dirty="0"/>
              <a:t>as a % of Lifetime Installs: 8</a:t>
            </a:r>
            <a:r>
              <a:rPr lang="en-US" sz="2000" dirty="0" smtClean="0"/>
              <a:t>%</a:t>
            </a:r>
          </a:p>
          <a:p>
            <a:r>
              <a:rPr lang="en-US" sz="2000" dirty="0" smtClean="0"/>
              <a:t>DAU/MAU </a:t>
            </a:r>
            <a:r>
              <a:rPr lang="en-US" sz="2000" dirty="0"/>
              <a:t>ratio across all apps: 16% </a:t>
            </a:r>
            <a:endParaRPr lang="en-US" sz="20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2945059"/>
              </p:ext>
            </p:extLst>
          </p:nvPr>
        </p:nvGraphicFramePr>
        <p:xfrm>
          <a:off x="5489639" y="1560259"/>
          <a:ext cx="2369629" cy="28514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4" name="Worksheet" r:id="rId3" imgW="1436226" imgH="1728226" progId="Excel.Sheet.12">
                  <p:embed/>
                </p:oleObj>
              </mc:Choice>
              <mc:Fallback>
                <p:oleObj name="Worksheet" r:id="rId3" imgW="1436226" imgH="1728226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89639" y="1560259"/>
                        <a:ext cx="2369629" cy="28514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732621" y="1157855"/>
            <a:ext cx="18836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MAU by Month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67363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39420" y="91678"/>
            <a:ext cx="8229600" cy="625295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Summary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6399079"/>
              </p:ext>
            </p:extLst>
          </p:nvPr>
        </p:nvGraphicFramePr>
        <p:xfrm>
          <a:off x="124968" y="644017"/>
          <a:ext cx="8854440" cy="44126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0" name="Worksheet" r:id="rId4" imgW="10532415" imgH="5644453" progId="Excel.Sheet.12">
                  <p:link updateAutomatic="1"/>
                </p:oleObj>
              </mc:Choice>
              <mc:Fallback>
                <p:oleObj name="Worksheet" r:id="rId4" imgW="10532415" imgH="564445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4968" y="644017"/>
                        <a:ext cx="8854440" cy="44126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528808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Victorious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56758"/>
              </p:ext>
            </p:extLst>
          </p:nvPr>
        </p:nvGraphicFramePr>
        <p:xfrm>
          <a:off x="-163068" y="604646"/>
          <a:ext cx="9165336" cy="45022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03" name="Worksheet" r:id="rId4" imgW="16282070" imgH="5644453" progId="Excel.Sheet.12">
                  <p:link updateAutomatic="1"/>
                </p:oleObj>
              </mc:Choice>
              <mc:Fallback>
                <p:oleObj name="Worksheet" r:id="rId4" imgW="16282070" imgH="564445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63068" y="604646"/>
                        <a:ext cx="9165336" cy="45022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" y="-111014"/>
            <a:ext cx="8229600" cy="857250"/>
          </a:xfrm>
        </p:spPr>
        <p:txBody>
          <a:bodyPr/>
          <a:lstStyle/>
          <a:p>
            <a:r>
              <a:rPr lang="en-US" dirty="0" smtClean="0"/>
              <a:t>Launch Metrics – </a:t>
            </a:r>
            <a:r>
              <a:rPr lang="en-US" dirty="0" smtClean="0"/>
              <a:t>Unicorn Island</a:t>
            </a:r>
            <a:endParaRPr lang="en-US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5105520"/>
              </p:ext>
            </p:extLst>
          </p:nvPr>
        </p:nvGraphicFramePr>
        <p:xfrm>
          <a:off x="2601468" y="746236"/>
          <a:ext cx="3369595" cy="421330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6" name="Worksheet" r:id="rId3" imgW="3011297" imgH="3643185" progId="Excel.Sheet.12">
                  <p:embed/>
                </p:oleObj>
              </mc:Choice>
              <mc:Fallback>
                <p:oleObj name="Worksheet" r:id="rId3" imgW="3011297" imgH="3643185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01468" y="746236"/>
                        <a:ext cx="3369595" cy="421330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100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204107" y="0"/>
            <a:ext cx="8229600" cy="759427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Ryan Higa</a:t>
            </a:r>
            <a:endParaRPr lang="en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2927405"/>
              </p:ext>
            </p:extLst>
          </p:nvPr>
        </p:nvGraphicFramePr>
        <p:xfrm>
          <a:off x="-230412" y="566928"/>
          <a:ext cx="9470424" cy="45765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26" name="Worksheet" r:id="rId4" imgW="16282070" imgH="5644453" progId="Excel.Sheet.12">
                  <p:link updateAutomatic="1"/>
                </p:oleObj>
              </mc:Choice>
              <mc:Fallback>
                <p:oleObj name="Worksheet" r:id="rId4" imgW="16282070" imgH="564445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30412" y="566928"/>
                        <a:ext cx="9470424" cy="45765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24891236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204107" y="0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The Young Turks</a:t>
            </a:r>
            <a:endParaRPr lang="en" dirty="0"/>
          </a:p>
        </p:txBody>
      </p:sp>
      <p:graphicFrame>
        <p:nvGraphicFramePr>
          <p:cNvPr id="2" name="Objec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6476275"/>
              </p:ext>
            </p:extLst>
          </p:nvPr>
        </p:nvGraphicFramePr>
        <p:xfrm>
          <a:off x="-163068" y="728090"/>
          <a:ext cx="9398508" cy="44154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7" name="Worksheet" r:id="rId4" imgW="16282070" imgH="5644453" progId="Excel.Sheet.12">
                  <p:link updateAutomatic="1"/>
                </p:oleObj>
              </mc:Choice>
              <mc:Fallback>
                <p:oleObj name="Worksheet" r:id="rId4" imgW="16282070" imgH="564445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63068" y="728090"/>
                        <a:ext cx="9398508" cy="44154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8892471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204107" y="0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Nitro Circus</a:t>
            </a:r>
            <a:endParaRPr lang="en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4363380"/>
              </p:ext>
            </p:extLst>
          </p:nvPr>
        </p:nvGraphicFramePr>
        <p:xfrm>
          <a:off x="-256979" y="640080"/>
          <a:ext cx="9451271" cy="44531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5" name="Worksheet" r:id="rId4" imgW="16282070" imgH="5644453" progId="Excel.Sheet.12">
                  <p:link updateAutomatic="1"/>
                </p:oleObj>
              </mc:Choice>
              <mc:Fallback>
                <p:oleObj name="Worksheet" r:id="rId4" imgW="16282070" imgH="5644453" progId="Excel.Sheet.12">
                  <p:link updateAutomatic="1"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56979" y="640080"/>
                        <a:ext cx="9451271" cy="44531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4834430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1035</TotalTime>
  <Words>201</Words>
  <Application>Microsoft Office PowerPoint</Application>
  <PresentationFormat>On-screen Show (16:9)</PresentationFormat>
  <Paragraphs>37</Paragraphs>
  <Slides>13</Slides>
  <Notes>10</Notes>
  <HiddenSlides>0</HiddenSlides>
  <MMClips>0</MMClips>
  <ScaleCrop>false</ScaleCrop>
  <HeadingPairs>
    <vt:vector size="10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Links</vt:lpstr>
      </vt:variant>
      <vt:variant>
        <vt:i4>9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Arial</vt:lpstr>
      <vt:lpstr>simple-light</vt:lpstr>
      <vt:lpstr>\\psf\Home\Documents\Victorious Docs\Weekly Data Review\Daily Report v2.0 Detail - 2015.05.17.xlsx!Summary!R2C2:R32C14</vt:lpstr>
      <vt:lpstr>\\psf\Home\Documents\Victorious Docs\Weekly Data Review\Daily Report v2.0 Detail - 2015.05.17.xlsx!V!R1C1:R31C25</vt:lpstr>
      <vt:lpstr>\\psf\Home\Documents\Victorious Docs\Weekly Data Review\Daily Report v2.0 Detail - 2015.05.17.xlsx!ATV!R1C1:R31C25</vt:lpstr>
      <vt:lpstr>\\psf\Home\Documents\Victorious Docs\Weekly Data Review\Daily Report v2.0 Detail - 2015.05.17.xlsx!RH!R1C1:R31C25</vt:lpstr>
      <vt:lpstr>\\psf\Home\Documents\Victorious Docs\Weekly Data Review\Daily Report v2.0 Detail - 2015.05.17.xlsx!TYT!R1C1:R31C25</vt:lpstr>
      <vt:lpstr>\\psf\Home\Documents\Victorious Docs\Weekly Data Review\Daily Report v2.0 Detail - 2015.05.17.xlsx!NC!R1C1:R31C25</vt:lpstr>
      <vt:lpstr>\\psf\Home\Documents\Victorious Docs\Weekly Data Review\Daily Report v2.0 Detail - 2015.05.17.xlsx!EYK!R1C1:R31C25</vt:lpstr>
      <vt:lpstr>\\psf\Home\Documents\Victorious Docs\Weekly Data Review\Daily Report v2.0 Detail - 2015.05.17.xlsx!GLG!R1C1:R31C25</vt:lpstr>
      <vt:lpstr>\\psf\Home\Documents\Victorious Docs\Weekly Data Review\Daily Report v2.0 Detail - 2015.05.17.xlsx!FB!R1C1:R31C25</vt:lpstr>
      <vt:lpstr>Microsoft Excel Worksheet</vt:lpstr>
      <vt:lpstr>Victorious Weekly Data Review</vt:lpstr>
      <vt:lpstr>Agenda</vt:lpstr>
      <vt:lpstr>Victorious Network Lifetime KPIs</vt:lpstr>
      <vt:lpstr>Summary</vt:lpstr>
      <vt:lpstr>Victorious</vt:lpstr>
      <vt:lpstr>Launch Metrics – Unicorn Island</vt:lpstr>
      <vt:lpstr>Ryan Higa</vt:lpstr>
      <vt:lpstr>The Young Turks</vt:lpstr>
      <vt:lpstr>Nitro Circus</vt:lpstr>
      <vt:lpstr>Awesomeness TV</vt:lpstr>
      <vt:lpstr>Eat Your Kimchi</vt:lpstr>
      <vt:lpstr>Glam Life Guru</vt:lpstr>
      <vt:lpstr>Fitness Blender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Victorious Weekly Data Review</dc:title>
  <dc:creator>murali</dc:creator>
  <cp:lastModifiedBy>murali</cp:lastModifiedBy>
  <cp:revision>121</cp:revision>
  <dcterms:modified xsi:type="dcterms:W3CDTF">2015-05-19T23:58:44Z</dcterms:modified>
</cp:coreProperties>
</file>